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439" r:id="rId6"/>
    <p:sldId id="410" r:id="rId7"/>
    <p:sldId id="440" r:id="rId8"/>
    <p:sldId id="441" r:id="rId9"/>
    <p:sldId id="442" r:id="rId10"/>
    <p:sldId id="44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BE10"/>
    <a:srgbClr val="000000"/>
    <a:srgbClr val="666666"/>
    <a:srgbClr val="E84C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36" autoAdjust="0"/>
    <p:restoredTop sz="94660"/>
  </p:normalViewPr>
  <p:slideViewPr>
    <p:cSldViewPr snapToGrid="0">
      <p:cViewPr varScale="1">
        <p:scale>
          <a:sx n="75" d="100"/>
          <a:sy n="75" d="100"/>
        </p:scale>
        <p:origin x="384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1565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3913512-9E69-4C07-A427-803BEE49418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Drag and Drop your picture here</a:t>
            </a:r>
          </a:p>
        </p:txBody>
      </p:sp>
    </p:spTree>
    <p:extLst>
      <p:ext uri="{BB962C8B-B14F-4D97-AF65-F5344CB8AC3E}">
        <p14:creationId xmlns:p14="http://schemas.microsoft.com/office/powerpoint/2010/main" val="3914502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3913512-9E69-4C07-A427-803BEE49418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558800"/>
            <a:ext cx="6096000" cy="57404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Drag and Drop your picture here</a:t>
            </a:r>
          </a:p>
        </p:txBody>
      </p:sp>
    </p:spTree>
    <p:extLst>
      <p:ext uri="{BB962C8B-B14F-4D97-AF65-F5344CB8AC3E}">
        <p14:creationId xmlns:p14="http://schemas.microsoft.com/office/powerpoint/2010/main" val="699924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3913512-9E69-4C07-A427-803BEE49418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Drag and Drop your picture here</a:t>
            </a:r>
          </a:p>
        </p:txBody>
      </p:sp>
    </p:spTree>
    <p:extLst>
      <p:ext uri="{BB962C8B-B14F-4D97-AF65-F5344CB8AC3E}">
        <p14:creationId xmlns:p14="http://schemas.microsoft.com/office/powerpoint/2010/main" val="2871879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3913512-9E69-4C07-A427-803BEE49418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34290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Drag and Drop your picture here</a:t>
            </a:r>
          </a:p>
        </p:txBody>
      </p:sp>
    </p:spTree>
    <p:extLst>
      <p:ext uri="{BB962C8B-B14F-4D97-AF65-F5344CB8AC3E}">
        <p14:creationId xmlns:p14="http://schemas.microsoft.com/office/powerpoint/2010/main" val="3472457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04F2D28-9CAC-4DB8-A7C7-AD225EEF8A5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009468" y="0"/>
            <a:ext cx="4182533" cy="6858000"/>
          </a:xfrm>
          <a:custGeom>
            <a:avLst/>
            <a:gdLst>
              <a:gd name="connsiteX0" fmla="*/ 1045633 w 4182533"/>
              <a:gd name="connsiteY0" fmla="*/ 0 h 6858000"/>
              <a:gd name="connsiteX1" fmla="*/ 4182533 w 4182533"/>
              <a:gd name="connsiteY1" fmla="*/ 0 h 6858000"/>
              <a:gd name="connsiteX2" fmla="*/ 3136900 w 4182533"/>
              <a:gd name="connsiteY2" fmla="*/ 6858000 h 6858000"/>
              <a:gd name="connsiteX3" fmla="*/ 0 w 41825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82533" h="6858000">
                <a:moveTo>
                  <a:pt x="1045633" y="0"/>
                </a:moveTo>
                <a:lnTo>
                  <a:pt x="4182533" y="0"/>
                </a:lnTo>
                <a:lnTo>
                  <a:pt x="3136900" y="6858000"/>
                </a:lnTo>
                <a:lnTo>
                  <a:pt x="0" y="68580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Drag and Drop your picture here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8238067-EF19-422E-8FB6-40C906AF1DF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" y="0"/>
            <a:ext cx="4182533" cy="6858000"/>
          </a:xfrm>
          <a:custGeom>
            <a:avLst/>
            <a:gdLst>
              <a:gd name="connsiteX0" fmla="*/ 1045633 w 4182533"/>
              <a:gd name="connsiteY0" fmla="*/ 0 h 6858000"/>
              <a:gd name="connsiteX1" fmla="*/ 4182533 w 4182533"/>
              <a:gd name="connsiteY1" fmla="*/ 0 h 6858000"/>
              <a:gd name="connsiteX2" fmla="*/ 3136900 w 4182533"/>
              <a:gd name="connsiteY2" fmla="*/ 6858000 h 6858000"/>
              <a:gd name="connsiteX3" fmla="*/ 0 w 41825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82533" h="6858000">
                <a:moveTo>
                  <a:pt x="1045633" y="0"/>
                </a:moveTo>
                <a:lnTo>
                  <a:pt x="4182533" y="0"/>
                </a:lnTo>
                <a:lnTo>
                  <a:pt x="3136900" y="6858000"/>
                </a:lnTo>
                <a:lnTo>
                  <a:pt x="0" y="68580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Drag and Drop your picture here</a:t>
            </a:r>
          </a:p>
        </p:txBody>
      </p:sp>
    </p:spTree>
    <p:extLst>
      <p:ext uri="{BB962C8B-B14F-4D97-AF65-F5344CB8AC3E}">
        <p14:creationId xmlns:p14="http://schemas.microsoft.com/office/powerpoint/2010/main" val="1403352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8F7DF1-AB5D-4833-BA68-569E2BE17A2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706968" y="0"/>
            <a:ext cx="5485033" cy="6858000"/>
          </a:xfrm>
          <a:custGeom>
            <a:avLst/>
            <a:gdLst>
              <a:gd name="connsiteX0" fmla="*/ 1599936 w 5485033"/>
              <a:gd name="connsiteY0" fmla="*/ 0 h 6858000"/>
              <a:gd name="connsiteX1" fmla="*/ 5485033 w 5485033"/>
              <a:gd name="connsiteY1" fmla="*/ 0 h 6858000"/>
              <a:gd name="connsiteX2" fmla="*/ 5485033 w 5485033"/>
              <a:gd name="connsiteY2" fmla="*/ 6858000 h 6858000"/>
              <a:gd name="connsiteX3" fmla="*/ 0 w 54850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85033" h="6858000">
                <a:moveTo>
                  <a:pt x="1599936" y="0"/>
                </a:moveTo>
                <a:lnTo>
                  <a:pt x="5485033" y="0"/>
                </a:lnTo>
                <a:lnTo>
                  <a:pt x="5485033" y="6858000"/>
                </a:lnTo>
                <a:lnTo>
                  <a:pt x="0" y="68580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Drag and Drop your picture here</a:t>
            </a:r>
          </a:p>
        </p:txBody>
      </p:sp>
    </p:spTree>
    <p:extLst>
      <p:ext uri="{BB962C8B-B14F-4D97-AF65-F5344CB8AC3E}">
        <p14:creationId xmlns:p14="http://schemas.microsoft.com/office/powerpoint/2010/main" val="4004320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3913512-9E69-4C07-A427-803BEE49418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4035552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Drag and Drop your picture here</a:t>
            </a:r>
          </a:p>
        </p:txBody>
      </p:sp>
    </p:spTree>
    <p:extLst>
      <p:ext uri="{BB962C8B-B14F-4D97-AF65-F5344CB8AC3E}">
        <p14:creationId xmlns:p14="http://schemas.microsoft.com/office/powerpoint/2010/main" val="1761817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ED906C2-B065-408D-BEB7-05A98563215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19200" y="2882153"/>
            <a:ext cx="1954306" cy="1954306"/>
          </a:xfrm>
          <a:custGeom>
            <a:avLst/>
            <a:gdLst>
              <a:gd name="connsiteX0" fmla="*/ 457200 w 914400"/>
              <a:gd name="connsiteY0" fmla="*/ 0 h 914400"/>
              <a:gd name="connsiteX1" fmla="*/ 914400 w 914400"/>
              <a:gd name="connsiteY1" fmla="*/ 457200 h 914400"/>
              <a:gd name="connsiteX2" fmla="*/ 457200 w 914400"/>
              <a:gd name="connsiteY2" fmla="*/ 914400 h 914400"/>
              <a:gd name="connsiteX3" fmla="*/ 0 w 914400"/>
              <a:gd name="connsiteY3" fmla="*/ 457200 h 914400"/>
              <a:gd name="connsiteX4" fmla="*/ 457200 w 914400"/>
              <a:gd name="connsiteY4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" h="914400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Drag and Drop your picture here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CF3035B-D766-4D3B-9C1E-9D8A39E5BEA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445624" y="2882153"/>
            <a:ext cx="1954306" cy="1954306"/>
          </a:xfrm>
          <a:custGeom>
            <a:avLst/>
            <a:gdLst>
              <a:gd name="connsiteX0" fmla="*/ 457200 w 914400"/>
              <a:gd name="connsiteY0" fmla="*/ 0 h 914400"/>
              <a:gd name="connsiteX1" fmla="*/ 914400 w 914400"/>
              <a:gd name="connsiteY1" fmla="*/ 457200 h 914400"/>
              <a:gd name="connsiteX2" fmla="*/ 457200 w 914400"/>
              <a:gd name="connsiteY2" fmla="*/ 914400 h 914400"/>
              <a:gd name="connsiteX3" fmla="*/ 0 w 914400"/>
              <a:gd name="connsiteY3" fmla="*/ 457200 h 914400"/>
              <a:gd name="connsiteX4" fmla="*/ 457200 w 914400"/>
              <a:gd name="connsiteY4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" h="914400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Drag and Drop your picture here</a:t>
            </a:r>
          </a:p>
        </p:txBody>
      </p:sp>
    </p:spTree>
    <p:extLst>
      <p:ext uri="{BB962C8B-B14F-4D97-AF65-F5344CB8AC3E}">
        <p14:creationId xmlns:p14="http://schemas.microsoft.com/office/powerpoint/2010/main" val="4216339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CF3035B-D766-4D3B-9C1E-9D8A39E5BEA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118847" y="2200835"/>
            <a:ext cx="1954306" cy="1954306"/>
          </a:xfrm>
          <a:custGeom>
            <a:avLst/>
            <a:gdLst>
              <a:gd name="connsiteX0" fmla="*/ 457200 w 914400"/>
              <a:gd name="connsiteY0" fmla="*/ 0 h 914400"/>
              <a:gd name="connsiteX1" fmla="*/ 914400 w 914400"/>
              <a:gd name="connsiteY1" fmla="*/ 457200 h 914400"/>
              <a:gd name="connsiteX2" fmla="*/ 457200 w 914400"/>
              <a:gd name="connsiteY2" fmla="*/ 914400 h 914400"/>
              <a:gd name="connsiteX3" fmla="*/ 0 w 914400"/>
              <a:gd name="connsiteY3" fmla="*/ 457200 h 914400"/>
              <a:gd name="connsiteX4" fmla="*/ 457200 w 914400"/>
              <a:gd name="connsiteY4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" h="914400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Drag and Drop your picture here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318ACF1-C39B-4263-AE6F-159B5A2965D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301317" y="2200835"/>
            <a:ext cx="1954306" cy="1954306"/>
          </a:xfrm>
          <a:custGeom>
            <a:avLst/>
            <a:gdLst>
              <a:gd name="connsiteX0" fmla="*/ 457200 w 914400"/>
              <a:gd name="connsiteY0" fmla="*/ 0 h 914400"/>
              <a:gd name="connsiteX1" fmla="*/ 914400 w 914400"/>
              <a:gd name="connsiteY1" fmla="*/ 457200 h 914400"/>
              <a:gd name="connsiteX2" fmla="*/ 457200 w 914400"/>
              <a:gd name="connsiteY2" fmla="*/ 914400 h 914400"/>
              <a:gd name="connsiteX3" fmla="*/ 0 w 914400"/>
              <a:gd name="connsiteY3" fmla="*/ 457200 h 914400"/>
              <a:gd name="connsiteX4" fmla="*/ 457200 w 914400"/>
              <a:gd name="connsiteY4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" h="914400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Drag and Drop your picture here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7AED77C-4687-4B77-826D-6F72731CE74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936377" y="2200835"/>
            <a:ext cx="1954306" cy="1954306"/>
          </a:xfrm>
          <a:custGeom>
            <a:avLst/>
            <a:gdLst>
              <a:gd name="connsiteX0" fmla="*/ 457200 w 914400"/>
              <a:gd name="connsiteY0" fmla="*/ 0 h 914400"/>
              <a:gd name="connsiteX1" fmla="*/ 914400 w 914400"/>
              <a:gd name="connsiteY1" fmla="*/ 457200 h 914400"/>
              <a:gd name="connsiteX2" fmla="*/ 457200 w 914400"/>
              <a:gd name="connsiteY2" fmla="*/ 914400 h 914400"/>
              <a:gd name="connsiteX3" fmla="*/ 0 w 914400"/>
              <a:gd name="connsiteY3" fmla="*/ 457200 h 914400"/>
              <a:gd name="connsiteX4" fmla="*/ 457200 w 914400"/>
              <a:gd name="connsiteY4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" h="914400">
                <a:moveTo>
                  <a:pt x="457200" y="0"/>
                </a:move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Drag and Drop your picture here</a:t>
            </a:r>
          </a:p>
        </p:txBody>
      </p:sp>
    </p:spTree>
    <p:extLst>
      <p:ext uri="{BB962C8B-B14F-4D97-AF65-F5344CB8AC3E}">
        <p14:creationId xmlns:p14="http://schemas.microsoft.com/office/powerpoint/2010/main" val="4013371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3913512-9E69-4C07-A427-803BEE49418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34290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Drag and Drop your picture here</a:t>
            </a:r>
          </a:p>
        </p:txBody>
      </p: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4F762AD1-D1F7-4767-B895-DD95CDB3D68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3429000"/>
            <a:ext cx="6096000" cy="34290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Drag and Drop your picture here</a:t>
            </a:r>
          </a:p>
        </p:txBody>
      </p:sp>
    </p:spTree>
    <p:extLst>
      <p:ext uri="{BB962C8B-B14F-4D97-AF65-F5344CB8AC3E}">
        <p14:creationId xmlns:p14="http://schemas.microsoft.com/office/powerpoint/2010/main" val="31592248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3913512-9E69-4C07-A427-803BEE49418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47700" y="609600"/>
            <a:ext cx="6096000" cy="56388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Drag and Drop your picture here</a:t>
            </a:r>
          </a:p>
        </p:txBody>
      </p:sp>
    </p:spTree>
    <p:extLst>
      <p:ext uri="{BB962C8B-B14F-4D97-AF65-F5344CB8AC3E}">
        <p14:creationId xmlns:p14="http://schemas.microsoft.com/office/powerpoint/2010/main" val="36687779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3913512-9E69-4C07-A427-803BEE49418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086350" y="3829050"/>
            <a:ext cx="2914650" cy="24765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Drag and Drop your picture here</a:t>
            </a:r>
          </a:p>
        </p:txBody>
      </p: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C6522E6D-DC91-4358-9F2F-0962376EDF1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086350" y="552450"/>
            <a:ext cx="4572000" cy="32766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Drag and Drop your picture here</a:t>
            </a:r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F27A1BF9-EF6B-4D6F-B00B-A56A27AFD26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58350" y="552450"/>
            <a:ext cx="1905000" cy="32766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Drag and Drop your picture here</a:t>
            </a:r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CD07F240-E699-4769-B0A3-EFF3EBF25D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01000" y="3829050"/>
            <a:ext cx="3562350" cy="24765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Drag and Drop your picture here</a:t>
            </a:r>
          </a:p>
        </p:txBody>
      </p:sp>
    </p:spTree>
    <p:extLst>
      <p:ext uri="{BB962C8B-B14F-4D97-AF65-F5344CB8AC3E}">
        <p14:creationId xmlns:p14="http://schemas.microsoft.com/office/powerpoint/2010/main" val="27251242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C6522E6D-DC91-4358-9F2F-0962376EDF1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914900" y="0"/>
            <a:ext cx="7277100" cy="68580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Drag and Drop your picture here</a:t>
            </a:r>
          </a:p>
        </p:txBody>
      </p:sp>
    </p:spTree>
    <p:extLst>
      <p:ext uri="{BB962C8B-B14F-4D97-AF65-F5344CB8AC3E}">
        <p14:creationId xmlns:p14="http://schemas.microsoft.com/office/powerpoint/2010/main" val="35759677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C6522E6D-DC91-4358-9F2F-0962376EDF1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33450" y="1657350"/>
            <a:ext cx="4953000" cy="35433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Drag and Drop your picture here</a:t>
            </a:r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F3E8B230-C5FF-4F8A-9EE4-5BCBA7C2C31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05550" y="1657350"/>
            <a:ext cx="4953000" cy="35433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Drag and Drop your picture here</a:t>
            </a:r>
          </a:p>
        </p:txBody>
      </p:sp>
    </p:spTree>
    <p:extLst>
      <p:ext uri="{BB962C8B-B14F-4D97-AF65-F5344CB8AC3E}">
        <p14:creationId xmlns:p14="http://schemas.microsoft.com/office/powerpoint/2010/main" val="3730120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C6522E6D-DC91-4358-9F2F-0962376EDF1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1050" y="0"/>
            <a:ext cx="5067300" cy="68580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Drag and Drop your picture here</a:t>
            </a:r>
          </a:p>
        </p:txBody>
      </p:sp>
    </p:spTree>
    <p:extLst>
      <p:ext uri="{BB962C8B-B14F-4D97-AF65-F5344CB8AC3E}">
        <p14:creationId xmlns:p14="http://schemas.microsoft.com/office/powerpoint/2010/main" val="41894573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C6522E6D-DC91-4358-9F2F-0962376EDF1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66750" y="3429000"/>
            <a:ext cx="3943350" cy="28575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Drag and Drop your picture here</a:t>
            </a:r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C5EFE9F5-0FB6-4C0F-A338-198A489B0CB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66750" y="571500"/>
            <a:ext cx="3943350" cy="28575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Drag and Drop your picture here</a:t>
            </a:r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7054B8AA-8261-4F63-8BC1-C3016D98F2B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10100" y="571500"/>
            <a:ext cx="2686050" cy="57150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Drag and Drop your picture here</a:t>
            </a:r>
          </a:p>
        </p:txBody>
      </p:sp>
    </p:spTree>
    <p:extLst>
      <p:ext uri="{BB962C8B-B14F-4D97-AF65-F5344CB8AC3E}">
        <p14:creationId xmlns:p14="http://schemas.microsoft.com/office/powerpoint/2010/main" val="1961475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85F435-94DB-4D6F-8713-C621AB736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03C081-FB62-4066-A3C1-3E4238BD16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F21AB-8F62-4251-9AAF-7E5996F708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AE47F9-1675-4044-AAD8-BB451DCE34A6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15E61B-432A-481F-B2A3-69CF48EE0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9CA95C-15D7-4CBB-A82D-2AC679BF69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26F3EE-843E-4C3B-ADD9-505EB495A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644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  <p:sldLayoutId id="2147483667" r:id="rId13"/>
    <p:sldLayoutId id="2147483668" r:id="rId14"/>
    <p:sldLayoutId id="2147483669" r:id="rId15"/>
    <p:sldLayoutId id="2147483670" r:id="rId16"/>
    <p:sldLayoutId id="214748367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D75206EB-A2D4-3543-8B88-92890C7CC77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" r="25"/>
          <a:stretch/>
        </p:blipFill>
        <p:spPr>
          <a:xfrm>
            <a:off x="0" y="0"/>
            <a:ext cx="12192000" cy="685800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6DD027C-B1CD-4047-A1D2-4E8DD1262607}"/>
              </a:ext>
            </a:extLst>
          </p:cNvPr>
          <p:cNvSpPr txBox="1"/>
          <p:nvPr/>
        </p:nvSpPr>
        <p:spPr>
          <a:xfrm>
            <a:off x="2090974" y="2156210"/>
            <a:ext cx="79329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spcAft>
                <a:spcPts val="600"/>
              </a:spcAft>
            </a:pPr>
            <a:endParaRPr lang="nl-BE" sz="1400" dirty="0">
              <a:solidFill>
                <a:schemeClr val="bg1"/>
              </a:solidFill>
              <a:latin typeface="Helvetica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3C9E61-377B-DA4A-AC6E-17ECE2D52176}"/>
              </a:ext>
            </a:extLst>
          </p:cNvPr>
          <p:cNvSpPr/>
          <p:nvPr/>
        </p:nvSpPr>
        <p:spPr>
          <a:xfrm>
            <a:off x="6057433" y="5780782"/>
            <a:ext cx="60991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3200" b="1" i="1" dirty="0" err="1">
                <a:solidFill>
                  <a:srgbClr val="FFC000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Voievozi</a:t>
            </a:r>
            <a:r>
              <a:rPr lang="en-US" sz="3200" b="1" i="1" dirty="0">
                <a:solidFill>
                  <a:srgbClr val="FFC000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63</a:t>
            </a:r>
          </a:p>
          <a:p>
            <a:pPr algn="r"/>
            <a:r>
              <a:rPr lang="en-US" sz="3200" b="1" i="1" dirty="0">
                <a:solidFill>
                  <a:schemeClr val="bg1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Legacy for future generations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FF0EE45-1FFC-8840-9478-BEAC35ED65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114" y="4394014"/>
            <a:ext cx="606618" cy="6066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330F233-9002-F6B8-14E5-7B624BF321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057" y="635609"/>
            <a:ext cx="2936675" cy="55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93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D75206EB-A2D4-3543-8B88-92890C7CC77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" r="25"/>
          <a:stretch/>
        </p:blipFill>
        <p:spPr>
          <a:xfrm>
            <a:off x="0" y="0"/>
            <a:ext cx="12192000" cy="6858000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AD9B978-5E34-4AD5-9238-608F944C7BE7}"/>
              </a:ext>
            </a:extLst>
          </p:cNvPr>
          <p:cNvSpPr/>
          <p:nvPr/>
        </p:nvSpPr>
        <p:spPr>
          <a:xfrm>
            <a:off x="-224286" y="0"/>
            <a:ext cx="12192000" cy="6858000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DD027C-B1CD-4047-A1D2-4E8DD1262607}"/>
              </a:ext>
            </a:extLst>
          </p:cNvPr>
          <p:cNvSpPr txBox="1"/>
          <p:nvPr/>
        </p:nvSpPr>
        <p:spPr>
          <a:xfrm>
            <a:off x="2799750" y="2656541"/>
            <a:ext cx="7932919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sz="1600" b="1" dirty="0">
                <a:solidFill>
                  <a:schemeClr val="bg1"/>
                </a:solidFill>
                <a:latin typeface="Helvetica" pitchFamily="2" charset="0"/>
                <a:ea typeface="Tahoma" panose="020B0604030504040204" pitchFamily="34" charset="0"/>
                <a:cs typeface="Tahoma" panose="020B0604030504040204" pitchFamily="34" charset="0"/>
              </a:rPr>
              <a:t>Key Highlights:</a:t>
            </a:r>
          </a:p>
          <a:p>
            <a:pPr lvl="0">
              <a:spcAft>
                <a:spcPts val="600"/>
              </a:spcAft>
            </a:pPr>
            <a:endParaRPr lang="en-US" sz="1600" b="1" i="1" dirty="0">
              <a:solidFill>
                <a:srgbClr val="FFC000"/>
              </a:solidFill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>
              <a:spcAft>
                <a:spcPts val="600"/>
              </a:spcAft>
              <a:buAutoNum type="arabicPeriod"/>
            </a:pPr>
            <a:r>
              <a:rPr lang="en-US" sz="1600" b="1" i="1" dirty="0">
                <a:solidFill>
                  <a:srgbClr val="FFC000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Location, location, location: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Helvetica" pitchFamily="2" charset="0"/>
                <a:ea typeface="Tahoma" panose="020B0604030504040204" pitchFamily="34" charset="0"/>
                <a:cs typeface="Tahoma" panose="020B0604030504040204" pitchFamily="34" charset="0"/>
              </a:rPr>
              <a:t>Calea</a:t>
            </a:r>
            <a:r>
              <a:rPr lang="en-US" sz="1600" dirty="0">
                <a:solidFill>
                  <a:schemeClr val="bg1"/>
                </a:solidFill>
                <a:latin typeface="Helvetica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Helvetica" pitchFamily="2" charset="0"/>
                <a:ea typeface="Tahoma" panose="020B0604030504040204" pitchFamily="34" charset="0"/>
                <a:cs typeface="Tahoma" panose="020B0604030504040204" pitchFamily="34" charset="0"/>
              </a:rPr>
              <a:t>Victoriei</a:t>
            </a:r>
            <a:r>
              <a:rPr lang="en-US" sz="1600" dirty="0">
                <a:solidFill>
                  <a:schemeClr val="bg1"/>
                </a:solidFill>
                <a:latin typeface="Helvetica" pitchFamily="2" charset="0"/>
                <a:ea typeface="Tahoma" panose="020B0604030504040204" pitchFamily="34" charset="0"/>
                <a:cs typeface="Tahoma" panose="020B0604030504040204" pitchFamily="34" charset="0"/>
              </a:rPr>
              <a:t> is the most prestigious and historical avenue in </a:t>
            </a:r>
            <a:r>
              <a:rPr lang="en-US" sz="1600" dirty="0" err="1">
                <a:solidFill>
                  <a:schemeClr val="bg1"/>
                </a:solidFill>
                <a:latin typeface="Helvetica" pitchFamily="2" charset="0"/>
                <a:ea typeface="Tahoma" panose="020B0604030504040204" pitchFamily="34" charset="0"/>
                <a:cs typeface="Tahoma" panose="020B0604030504040204" pitchFamily="34" charset="0"/>
              </a:rPr>
              <a:t>Buchares</a:t>
            </a:r>
            <a:r>
              <a:rPr lang="ro-RO" sz="1600" dirty="0">
                <a:solidFill>
                  <a:schemeClr val="bg1"/>
                </a:solidFill>
                <a:latin typeface="Helvetica" pitchFamily="2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n-US" sz="1600" dirty="0">
                <a:solidFill>
                  <a:schemeClr val="bg1"/>
                </a:solidFill>
                <a:latin typeface="Helvetica" pitchFamily="2" charset="0"/>
                <a:ea typeface="Tahoma" panose="020B0604030504040204" pitchFamily="34" charset="0"/>
                <a:cs typeface="Tahoma" panose="020B0604030504040204" pitchFamily="34" charset="0"/>
              </a:rPr>
              <a:t>, known for its elegant architecture, </a:t>
            </a:r>
            <a:r>
              <a:rPr lang="en-US" sz="1600" dirty="0" err="1">
                <a:solidFill>
                  <a:schemeClr val="bg1"/>
                </a:solidFill>
                <a:latin typeface="Helvetica" pitchFamily="2" charset="0"/>
                <a:ea typeface="Tahoma" panose="020B0604030504040204" pitchFamily="34" charset="0"/>
                <a:cs typeface="Tahoma" panose="020B0604030504040204" pitchFamily="34" charset="0"/>
              </a:rPr>
              <a:t>curtural</a:t>
            </a:r>
            <a:r>
              <a:rPr lang="en-US" sz="1600" dirty="0">
                <a:solidFill>
                  <a:schemeClr val="bg1"/>
                </a:solidFill>
                <a:latin typeface="Helvetica" pitchFamily="2" charset="0"/>
                <a:ea typeface="Tahoma" panose="020B0604030504040204" pitchFamily="34" charset="0"/>
                <a:cs typeface="Tahoma" panose="020B0604030504040204" pitchFamily="34" charset="0"/>
              </a:rPr>
              <a:t> significance, and vibrant atmosphere</a:t>
            </a:r>
            <a:r>
              <a:rPr lang="ro-RO" sz="1600" dirty="0">
                <a:solidFill>
                  <a:schemeClr val="bg1"/>
                </a:solidFill>
                <a:latin typeface="Helvetica" pitchFamily="2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  <a:endParaRPr lang="en-US" sz="1600" dirty="0">
              <a:solidFill>
                <a:schemeClr val="bg1"/>
              </a:solidFill>
              <a:latin typeface="Helvetica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spcAft>
                <a:spcPts val="600"/>
              </a:spcAft>
            </a:pPr>
            <a:endParaRPr lang="en-US" sz="1600" dirty="0">
              <a:solidFill>
                <a:schemeClr val="bg1"/>
              </a:solidFill>
              <a:latin typeface="Helvetica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Helvetica" pitchFamily="2" charset="0"/>
                <a:ea typeface="Tahoma" panose="020B0604030504040204" pitchFamily="34" charset="0"/>
                <a:cs typeface="Tahoma" panose="020B0604030504040204" pitchFamily="34" charset="0"/>
              </a:rPr>
              <a:t>This land is situated in the heart of the city center, surrounded by iconic landmarks as </a:t>
            </a:r>
            <a:r>
              <a:rPr lang="en-US" sz="1600" dirty="0" err="1">
                <a:solidFill>
                  <a:schemeClr val="bg1"/>
                </a:solidFill>
                <a:latin typeface="Helvetica" pitchFamily="2" charset="0"/>
                <a:ea typeface="Tahoma" panose="020B0604030504040204" pitchFamily="34" charset="0"/>
                <a:cs typeface="Tahoma" panose="020B0604030504040204" pitchFamily="34" charset="0"/>
              </a:rPr>
              <a:t>Vernescu</a:t>
            </a:r>
            <a:r>
              <a:rPr lang="en-US" sz="1600" dirty="0">
                <a:solidFill>
                  <a:schemeClr val="bg1"/>
                </a:solidFill>
                <a:latin typeface="Helvetica" pitchFamily="2" charset="0"/>
                <a:ea typeface="Tahoma" panose="020B0604030504040204" pitchFamily="34" charset="0"/>
                <a:cs typeface="Tahoma" panose="020B0604030504040204" pitchFamily="34" charset="0"/>
              </a:rPr>
              <a:t> Palace, Nicolae </a:t>
            </a:r>
            <a:r>
              <a:rPr lang="en-US" sz="1600" dirty="0" err="1">
                <a:solidFill>
                  <a:schemeClr val="bg1"/>
                </a:solidFill>
                <a:latin typeface="Helvetica" pitchFamily="2" charset="0"/>
                <a:ea typeface="Tahoma" panose="020B0604030504040204" pitchFamily="34" charset="0"/>
                <a:cs typeface="Tahoma" panose="020B0604030504040204" pitchFamily="34" charset="0"/>
              </a:rPr>
              <a:t>Iorga</a:t>
            </a:r>
            <a:r>
              <a:rPr lang="en-US" sz="1600" dirty="0">
                <a:solidFill>
                  <a:schemeClr val="bg1"/>
                </a:solidFill>
                <a:latin typeface="Helvetica" pitchFamily="2" charset="0"/>
                <a:ea typeface="Tahoma" panose="020B0604030504040204" pitchFamily="34" charset="0"/>
                <a:cs typeface="Tahoma" panose="020B0604030504040204" pitchFamily="34" charset="0"/>
              </a:rPr>
              <a:t> Park, luxury boutiques, fine dining and art galleries, making it an ideal spot for high-end developments.</a:t>
            </a:r>
          </a:p>
          <a:p>
            <a:pPr marL="342900" lvl="0" indent="-342900">
              <a:spcAft>
                <a:spcPts val="600"/>
              </a:spcAft>
              <a:buAutoNum type="arabicPeriod"/>
            </a:pPr>
            <a:endParaRPr lang="en-US" sz="1600" u="sng" dirty="0">
              <a:solidFill>
                <a:schemeClr val="bg1"/>
              </a:solidFill>
              <a:latin typeface="Helvetica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>
              <a:spcAft>
                <a:spcPts val="600"/>
              </a:spcAft>
            </a:pPr>
            <a:endParaRPr lang="en-US" sz="1600" u="sng" dirty="0">
              <a:solidFill>
                <a:schemeClr val="bg1"/>
              </a:solidFill>
              <a:latin typeface="Helvetica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3C9E61-377B-DA4A-AC6E-17ECE2D52176}"/>
              </a:ext>
            </a:extLst>
          </p:cNvPr>
          <p:cNvSpPr/>
          <p:nvPr/>
        </p:nvSpPr>
        <p:spPr>
          <a:xfrm>
            <a:off x="2496246" y="1138964"/>
            <a:ext cx="85399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o-RO" sz="3200" b="1" i="1" dirty="0">
                <a:solidFill>
                  <a:srgbClr val="FFC000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Exclusive Location </a:t>
            </a:r>
            <a:r>
              <a:rPr lang="ro-RO" sz="3200" b="1" i="1" dirty="0">
                <a:solidFill>
                  <a:schemeClr val="bg1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Facing</a:t>
            </a:r>
            <a:r>
              <a:rPr lang="en-US" sz="3200" b="1" i="1" dirty="0">
                <a:solidFill>
                  <a:schemeClr val="bg1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Calea</a:t>
            </a:r>
            <a:r>
              <a:rPr lang="en-US" sz="3200" b="1" i="1" dirty="0">
                <a:solidFill>
                  <a:schemeClr val="bg1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Victoriei</a:t>
            </a:r>
            <a:r>
              <a:rPr lang="en-US" sz="3200" b="1" i="1" dirty="0">
                <a:solidFill>
                  <a:schemeClr val="bg1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, Bucharest</a:t>
            </a:r>
            <a:r>
              <a:rPr lang="en-US" sz="3200" b="1" i="1" dirty="0">
                <a:solidFill>
                  <a:srgbClr val="FFC000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FF0EE45-1FFC-8840-9478-BEAC35ED65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7666" y="1138964"/>
            <a:ext cx="606618" cy="606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530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Picture Placeholder 5" descr="Aerial view of a city&#10;&#10;Description automatically generated">
            <a:extLst>
              <a:ext uri="{FF2B5EF4-FFF2-40B4-BE49-F238E27FC236}">
                <a16:creationId xmlns:a16="http://schemas.microsoft.com/office/drawing/2014/main" id="{5C71661E-D645-F542-D040-317B36146CF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97" b="811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413B007D-CB9E-DD8B-BBFD-7BDC2B0F93D1}"/>
              </a:ext>
            </a:extLst>
          </p:cNvPr>
          <p:cNvSpPr/>
          <p:nvPr/>
        </p:nvSpPr>
        <p:spPr>
          <a:xfrm>
            <a:off x="4796287" y="2122097"/>
            <a:ext cx="2428378" cy="2531383"/>
          </a:xfrm>
          <a:prstGeom prst="ellipse">
            <a:avLst/>
          </a:prstGeom>
          <a:noFill/>
          <a:ln w="31750">
            <a:solidFill>
              <a:srgbClr val="FEBE1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14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D3C9E61-377B-DA4A-AC6E-17ECE2D52176}"/>
              </a:ext>
            </a:extLst>
          </p:cNvPr>
          <p:cNvSpPr/>
          <p:nvPr/>
        </p:nvSpPr>
        <p:spPr>
          <a:xfrm>
            <a:off x="2496246" y="1138964"/>
            <a:ext cx="85399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3200" b="1" i="1" dirty="0">
                <a:solidFill>
                  <a:schemeClr val="bg1"/>
                </a:solidFill>
                <a:latin typeface="Helvetica Bold Oblique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Prime Land Opportunity on </a:t>
            </a:r>
            <a:r>
              <a:rPr lang="en-US" sz="3200" b="1" i="1" dirty="0" err="1">
                <a:solidFill>
                  <a:schemeClr val="bg1"/>
                </a:solidFill>
                <a:latin typeface="Helvetica Bold Oblique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Calea</a:t>
            </a:r>
            <a:r>
              <a:rPr lang="en-US" sz="3200" b="1" i="1" dirty="0">
                <a:solidFill>
                  <a:schemeClr val="bg1"/>
                </a:solidFill>
                <a:latin typeface="Helvetica Bold Oblique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  <a:latin typeface="Helvetica Bold Oblique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Victoriei</a:t>
            </a:r>
            <a:r>
              <a:rPr lang="en-US" sz="3200" b="1" i="1" dirty="0">
                <a:solidFill>
                  <a:schemeClr val="bg1"/>
                </a:solidFill>
                <a:latin typeface="Helvetica Bold Oblique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, Bucharest</a:t>
            </a:r>
            <a:r>
              <a:rPr lang="en-US" sz="3200" b="1" i="1" dirty="0">
                <a:solidFill>
                  <a:srgbClr val="FFC000"/>
                </a:solidFill>
                <a:latin typeface="Helvetica Bold Oblique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FF0EE45-1FFC-8840-9478-BEAC35ED65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7666" y="1138964"/>
            <a:ext cx="606618" cy="606618"/>
          </a:xfrm>
          <a:prstGeom prst="rect">
            <a:avLst/>
          </a:prstGeom>
        </p:spPr>
      </p:pic>
      <p:pic>
        <p:nvPicPr>
          <p:cNvPr id="3" name="Picture 2" descr="A map of a city&#10;&#10;Description automatically generated">
            <a:extLst>
              <a:ext uri="{FF2B5EF4-FFF2-40B4-BE49-F238E27FC236}">
                <a16:creationId xmlns:a16="http://schemas.microsoft.com/office/drawing/2014/main" id="{9CF504A3-A891-CDAF-1746-636B12DB4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5953" y="1370937"/>
            <a:ext cx="4959414" cy="4959414"/>
          </a:xfrm>
          <a:prstGeom prst="rect">
            <a:avLst/>
          </a:prstGeom>
        </p:spPr>
      </p:pic>
      <p:pic>
        <p:nvPicPr>
          <p:cNvPr id="15" name="Picture Placeholder 14" descr="A map of a city&#10;&#10;Description automatically generated">
            <a:extLst>
              <a:ext uri="{FF2B5EF4-FFF2-40B4-BE49-F238E27FC236}">
                <a16:creationId xmlns:a16="http://schemas.microsoft.com/office/drawing/2014/main" id="{8C9DE505-ED9E-4BCC-06CE-BD43D25EE55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53" b="2155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25201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D75206EB-A2D4-3543-8B88-92890C7CC77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" r="25"/>
          <a:stretch/>
        </p:blipFill>
        <p:spPr>
          <a:xfrm>
            <a:off x="0" y="0"/>
            <a:ext cx="12192000" cy="6858000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AD9B978-5E34-4AD5-9238-608F944C7BE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DD027C-B1CD-4047-A1D2-4E8DD1262607}"/>
              </a:ext>
            </a:extLst>
          </p:cNvPr>
          <p:cNvSpPr txBox="1"/>
          <p:nvPr/>
        </p:nvSpPr>
        <p:spPr>
          <a:xfrm>
            <a:off x="1904400" y="3570941"/>
            <a:ext cx="897315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b="1" dirty="0">
                <a:solidFill>
                  <a:schemeClr val="bg1"/>
                </a:solidFill>
                <a:latin typeface="Helvetica" pitchFamily="2" charset="0"/>
                <a:ea typeface="Tahoma" panose="020B0604030504040204" pitchFamily="34" charset="0"/>
                <a:cs typeface="Tahoma" panose="020B0604030504040204" pitchFamily="34" charset="0"/>
              </a:rPr>
              <a:t>Key Highlights:</a:t>
            </a:r>
          </a:p>
          <a:p>
            <a:pPr>
              <a:spcAft>
                <a:spcPts val="600"/>
              </a:spcAft>
            </a:pPr>
            <a:endParaRPr lang="en-US" sz="1600" b="1" dirty="0">
              <a:solidFill>
                <a:schemeClr val="bg1"/>
              </a:solidFill>
              <a:latin typeface="Helvetica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Aft>
                <a:spcPts val="600"/>
              </a:spcAft>
            </a:pPr>
            <a:r>
              <a:rPr lang="ro-RO" sz="1600" b="1" i="1" dirty="0">
                <a:solidFill>
                  <a:srgbClr val="FFC000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2. Size and Zoning</a:t>
            </a:r>
            <a:r>
              <a:rPr lang="en-US" sz="1600" b="1" i="1" dirty="0">
                <a:solidFill>
                  <a:srgbClr val="FFC000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o-RO" sz="1600" dirty="0">
                <a:solidFill>
                  <a:schemeClr val="bg1"/>
                </a:solidFill>
                <a:latin typeface="Helvetica" pitchFamily="2" charset="0"/>
                <a:ea typeface="Tahoma" panose="020B0604030504040204" pitchFamily="34" charset="0"/>
                <a:cs typeface="Tahoma" panose="020B0604030504040204" pitchFamily="34" charset="0"/>
              </a:rPr>
              <a:t>The land spans 1,142.00 sqm, located on 63 Sfintii Voievozi Street, offering ample space for a variety of development projects;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o-RO" sz="1600" dirty="0">
                <a:solidFill>
                  <a:schemeClr val="bg1"/>
                </a:solidFill>
                <a:latin typeface="Helvetica" pitchFamily="2" charset="0"/>
                <a:ea typeface="Tahoma" panose="020B0604030504040204" pitchFamily="34" charset="0"/>
                <a:cs typeface="Tahoma" panose="020B0604030504040204" pitchFamily="34" charset="0"/>
              </a:rPr>
              <a:t>Zoned for mixed-use (residential &amp; commercial areas), Building Permit was issued in June 2021;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o-RO" sz="1600" dirty="0">
                <a:solidFill>
                  <a:schemeClr val="bg1"/>
                </a:solidFill>
                <a:latin typeface="Helvetica" pitchFamily="2" charset="0"/>
                <a:ea typeface="Tahoma" panose="020B0604030504040204" pitchFamily="34" charset="0"/>
                <a:cs typeface="Tahoma" panose="020B0604030504040204" pitchFamily="34" charset="0"/>
              </a:rPr>
              <a:t>25 apartments, GF commercial premises and community areas;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o-RO" sz="1600" dirty="0">
                <a:solidFill>
                  <a:schemeClr val="bg1"/>
                </a:solidFill>
                <a:latin typeface="Helvetica" pitchFamily="2" charset="0"/>
                <a:ea typeface="Tahoma" panose="020B0604030504040204" pitchFamily="34" charset="0"/>
                <a:cs typeface="Tahoma" panose="020B0604030504040204" pitchFamily="34" charset="0"/>
              </a:rPr>
              <a:t>2UG + GF + 5 Floors, 32 underground parking places &amp; storage areas available;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o-RO" sz="1600" dirty="0">
                <a:solidFill>
                  <a:schemeClr val="bg1"/>
                </a:solidFill>
                <a:latin typeface="Helvetica" pitchFamily="2" charset="0"/>
                <a:ea typeface="Tahoma" panose="020B0604030504040204" pitchFamily="34" charset="0"/>
                <a:cs typeface="Tahoma" panose="020B0604030504040204" pitchFamily="34" charset="0"/>
              </a:rPr>
              <a:t>Total built area aboveground; 4,021.00 sqm, including loggias &amp; terraces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bg1"/>
              </a:solidFill>
              <a:latin typeface="Helvetica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0" indent="-342900">
              <a:spcAft>
                <a:spcPts val="600"/>
              </a:spcAft>
              <a:buAutoNum type="arabicPeriod"/>
            </a:pPr>
            <a:endParaRPr lang="en-US" sz="1600" u="sng" dirty="0">
              <a:solidFill>
                <a:schemeClr val="bg1"/>
              </a:solidFill>
              <a:latin typeface="Helvetica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>
              <a:spcAft>
                <a:spcPts val="600"/>
              </a:spcAft>
            </a:pPr>
            <a:endParaRPr lang="en-US" sz="1600" u="sng" dirty="0">
              <a:solidFill>
                <a:schemeClr val="bg1"/>
              </a:solidFill>
              <a:latin typeface="Helvetica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3C9E61-377B-DA4A-AC6E-17ECE2D52176}"/>
              </a:ext>
            </a:extLst>
          </p:cNvPr>
          <p:cNvSpPr/>
          <p:nvPr/>
        </p:nvSpPr>
        <p:spPr>
          <a:xfrm>
            <a:off x="2496246" y="1138964"/>
            <a:ext cx="85399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o-RO" sz="3200" b="1" i="1" dirty="0">
                <a:solidFill>
                  <a:schemeClr val="bg1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Voievozi 63 - </a:t>
            </a:r>
            <a:r>
              <a:rPr lang="ro-RO" sz="3200" b="1" i="1" dirty="0">
                <a:solidFill>
                  <a:srgbClr val="FFC000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Building Permit Ready!</a:t>
            </a:r>
            <a:r>
              <a:rPr lang="en-US" sz="3200" b="1" i="1" dirty="0">
                <a:solidFill>
                  <a:srgbClr val="FFC000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FF0EE45-1FFC-8840-9478-BEAC35ED65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7666" y="1138964"/>
            <a:ext cx="606618" cy="60661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DE2657E-517F-363E-7EA6-6ED8697625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3800" y="1906465"/>
            <a:ext cx="3333750" cy="238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870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D75206EB-A2D4-3543-8B88-92890C7CC77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" r="25"/>
          <a:stretch/>
        </p:blipFill>
        <p:spPr>
          <a:xfrm>
            <a:off x="0" y="0"/>
            <a:ext cx="12192000" cy="6858000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AD9B978-5E34-4AD5-9238-608F944C7BE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DD027C-B1CD-4047-A1D2-4E8DD1262607}"/>
              </a:ext>
            </a:extLst>
          </p:cNvPr>
          <p:cNvSpPr txBox="1"/>
          <p:nvPr/>
        </p:nvSpPr>
        <p:spPr>
          <a:xfrm>
            <a:off x="2090975" y="3350716"/>
            <a:ext cx="906547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sz="1600" b="1" dirty="0">
                <a:solidFill>
                  <a:schemeClr val="bg1"/>
                </a:solidFill>
                <a:latin typeface="Helvetica" pitchFamily="2" charset="0"/>
                <a:ea typeface="Tahoma" panose="020B0604030504040204" pitchFamily="34" charset="0"/>
                <a:cs typeface="Tahoma" panose="020B0604030504040204" pitchFamily="34" charset="0"/>
              </a:rPr>
              <a:t>Key Highlights:</a:t>
            </a:r>
          </a:p>
          <a:p>
            <a:pPr lvl="0">
              <a:spcAft>
                <a:spcPts val="600"/>
              </a:spcAft>
            </a:pPr>
            <a:endParaRPr lang="en-US" sz="1600" u="sng" dirty="0">
              <a:solidFill>
                <a:schemeClr val="bg1"/>
              </a:solidFill>
              <a:latin typeface="Helvetica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>
              <a:spcAft>
                <a:spcPts val="600"/>
              </a:spcAft>
            </a:pPr>
            <a:r>
              <a:rPr lang="ro-RO" sz="1600" b="1" i="1" dirty="0">
                <a:solidFill>
                  <a:srgbClr val="FFC000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3. Architectural possibilities</a:t>
            </a:r>
            <a:r>
              <a:rPr lang="en-US" sz="1600" b="1" i="1" dirty="0">
                <a:solidFill>
                  <a:srgbClr val="FFC000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o-RO" sz="1600" dirty="0">
                <a:solidFill>
                  <a:schemeClr val="bg1"/>
                </a:solidFill>
                <a:latin typeface="Helvetica" pitchFamily="2" charset="0"/>
                <a:ea typeface="Tahoma" panose="020B0604030504040204" pitchFamily="34" charset="0"/>
                <a:cs typeface="Tahoma" panose="020B0604030504040204" pitchFamily="34" charset="0"/>
              </a:rPr>
              <a:t>Imagine the impact of creating a landmark development that complements the historical charm of Calea Victoriei while offering modern amenities and luxury living or commercial spaces. </a:t>
            </a:r>
            <a:endParaRPr lang="en-US" sz="1600" dirty="0">
              <a:solidFill>
                <a:schemeClr val="bg1"/>
              </a:solidFill>
              <a:latin typeface="Helvetica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ro-RO" sz="1600" dirty="0">
              <a:solidFill>
                <a:schemeClr val="bg1"/>
              </a:solidFill>
              <a:latin typeface="Helvetica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o-RO" sz="1600" dirty="0">
                <a:solidFill>
                  <a:schemeClr val="bg1"/>
                </a:solidFill>
                <a:latin typeface="Helvetica" pitchFamily="2" charset="0"/>
                <a:ea typeface="Tahoma" panose="020B0604030504040204" pitchFamily="34" charset="0"/>
                <a:cs typeface="Tahoma" panose="020B0604030504040204" pitchFamily="34" charset="0"/>
              </a:rPr>
              <a:t>Our partner, ADN Birou de Arhitectura, worked closely with us to bring our vision to life, ensuring a distinctive and attractive addition to Buchares</a:t>
            </a:r>
            <a:r>
              <a:rPr lang="en-US" sz="1600" dirty="0">
                <a:solidFill>
                  <a:schemeClr val="bg1"/>
                </a:solidFill>
                <a:latin typeface="Helvetica" pitchFamily="2" charset="0"/>
                <a:ea typeface="Tahoma" panose="020B0604030504040204" pitchFamily="34" charset="0"/>
                <a:cs typeface="Tahoma" panose="020B0604030504040204" pitchFamily="34" charset="0"/>
              </a:rPr>
              <a:t>t’s skyline and they will always provide you support during the project development.</a:t>
            </a:r>
            <a:endParaRPr lang="ro-RO" sz="1600" dirty="0">
              <a:solidFill>
                <a:schemeClr val="bg1"/>
              </a:solidFill>
              <a:latin typeface="Helvetica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bg1"/>
              </a:solidFill>
              <a:latin typeface="Helvetica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0" indent="-342900">
              <a:spcAft>
                <a:spcPts val="600"/>
              </a:spcAft>
              <a:buAutoNum type="arabicPeriod"/>
            </a:pPr>
            <a:endParaRPr lang="en-US" sz="1600" u="sng" dirty="0">
              <a:solidFill>
                <a:schemeClr val="bg1"/>
              </a:solidFill>
              <a:latin typeface="Helvetica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>
              <a:spcAft>
                <a:spcPts val="600"/>
              </a:spcAft>
            </a:pPr>
            <a:endParaRPr lang="en-US" sz="1600" u="sng" dirty="0">
              <a:solidFill>
                <a:schemeClr val="bg1"/>
              </a:solidFill>
              <a:latin typeface="Helvetica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3C9E61-377B-DA4A-AC6E-17ECE2D52176}"/>
              </a:ext>
            </a:extLst>
          </p:cNvPr>
          <p:cNvSpPr/>
          <p:nvPr/>
        </p:nvSpPr>
        <p:spPr>
          <a:xfrm>
            <a:off x="2496246" y="1138964"/>
            <a:ext cx="85399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o-RO" sz="3200" b="1" i="1" dirty="0">
                <a:solidFill>
                  <a:srgbClr val="FFC000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Voievozi 63 </a:t>
            </a:r>
            <a:r>
              <a:rPr lang="ro-RO" sz="3200" b="1" i="1" dirty="0">
                <a:solidFill>
                  <a:schemeClr val="bg1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– Designed by </a:t>
            </a:r>
            <a:endParaRPr lang="en-US" sz="3200" b="1" i="1" dirty="0">
              <a:solidFill>
                <a:srgbClr val="FFC000"/>
              </a:solidFill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FF0EE45-1FFC-8840-9478-BEAC35ED65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7666" y="1138964"/>
            <a:ext cx="606618" cy="606618"/>
          </a:xfrm>
          <a:prstGeom prst="rect">
            <a:avLst/>
          </a:prstGeom>
        </p:spPr>
      </p:pic>
      <p:pic>
        <p:nvPicPr>
          <p:cNvPr id="2" name="Picture 2" descr="https://millstone.com.ro/wp-content/uploads/2015/02/MD-Logo-parteneri_ADN.png">
            <a:extLst>
              <a:ext uri="{FF2B5EF4-FFF2-40B4-BE49-F238E27FC236}">
                <a16:creationId xmlns:a16="http://schemas.microsoft.com/office/drawing/2014/main" id="{B04D468F-6C02-E2F8-4340-3A7C43EE3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7274" y="1878186"/>
            <a:ext cx="1826951" cy="12179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838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D75206EB-A2D4-3543-8B88-92890C7CC77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" r="25"/>
          <a:stretch/>
        </p:blipFill>
        <p:spPr>
          <a:xfrm>
            <a:off x="0" y="0"/>
            <a:ext cx="12192000" cy="6858000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AD9B978-5E34-4AD5-9238-608F944C7BE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DD027C-B1CD-4047-A1D2-4E8DD1262607}"/>
              </a:ext>
            </a:extLst>
          </p:cNvPr>
          <p:cNvSpPr txBox="1"/>
          <p:nvPr/>
        </p:nvSpPr>
        <p:spPr>
          <a:xfrm>
            <a:off x="2055797" y="2592491"/>
            <a:ext cx="9420825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b="1" dirty="0">
                <a:solidFill>
                  <a:schemeClr val="bg1"/>
                </a:solidFill>
                <a:latin typeface="Helvetica" pitchFamily="2" charset="0"/>
                <a:ea typeface="Tahoma" panose="020B0604030504040204" pitchFamily="34" charset="0"/>
                <a:cs typeface="Tahoma" panose="020B0604030504040204" pitchFamily="34" charset="0"/>
              </a:rPr>
              <a:t>Key Highlights:</a:t>
            </a:r>
          </a:p>
          <a:p>
            <a:pPr lvl="0">
              <a:spcAft>
                <a:spcPts val="600"/>
              </a:spcAft>
            </a:pPr>
            <a:endParaRPr lang="en-US" sz="1600" u="sng" dirty="0">
              <a:solidFill>
                <a:schemeClr val="bg1"/>
              </a:solidFill>
              <a:latin typeface="Helvetica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1600" b="1" i="1" dirty="0">
                <a:solidFill>
                  <a:srgbClr val="FFC000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4. Investment Potential: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Helvetica" pitchFamily="2" charset="0"/>
                <a:ea typeface="Tahoma" panose="020B0604030504040204" pitchFamily="34" charset="0"/>
                <a:cs typeface="Tahoma" panose="020B0604030504040204" pitchFamily="34" charset="0"/>
              </a:rPr>
              <a:t>Bucharest’s real estate market is experiencing significant growth, particularly in prime locations like </a:t>
            </a:r>
            <a:r>
              <a:rPr lang="en-US" sz="1600" dirty="0" err="1">
                <a:solidFill>
                  <a:schemeClr val="bg1"/>
                </a:solidFill>
                <a:latin typeface="Helvetica" pitchFamily="2" charset="0"/>
                <a:ea typeface="Tahoma" panose="020B0604030504040204" pitchFamily="34" charset="0"/>
                <a:cs typeface="Tahoma" panose="020B0604030504040204" pitchFamily="34" charset="0"/>
              </a:rPr>
              <a:t>Calea</a:t>
            </a:r>
            <a:r>
              <a:rPr lang="en-US" sz="1600" dirty="0">
                <a:solidFill>
                  <a:schemeClr val="bg1"/>
                </a:solidFill>
                <a:latin typeface="Helvetica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Helvetica" pitchFamily="2" charset="0"/>
                <a:ea typeface="Tahoma" panose="020B0604030504040204" pitchFamily="34" charset="0"/>
                <a:cs typeface="Tahoma" panose="020B0604030504040204" pitchFamily="34" charset="0"/>
              </a:rPr>
              <a:t>Victoriei</a:t>
            </a:r>
            <a:r>
              <a:rPr lang="en-US" sz="1600" dirty="0">
                <a:solidFill>
                  <a:schemeClr val="bg1"/>
                </a:solidFill>
                <a:latin typeface="Helvetica" pitchFamily="2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Helvetica" pitchFamily="2" charset="0"/>
                <a:ea typeface="Tahoma" panose="020B0604030504040204" pitchFamily="34" charset="0"/>
                <a:cs typeface="Tahoma" panose="020B0604030504040204" pitchFamily="34" charset="0"/>
              </a:rPr>
              <a:t>The value of properties in this area has </a:t>
            </a:r>
            <a:r>
              <a:rPr lang="en-US" sz="1600" dirty="0" err="1">
                <a:solidFill>
                  <a:schemeClr val="bg1"/>
                </a:solidFill>
                <a:latin typeface="Helvetica" pitchFamily="2" charset="0"/>
                <a:ea typeface="Tahoma" panose="020B0604030504040204" pitchFamily="34" charset="0"/>
                <a:cs typeface="Tahoma" panose="020B0604030504040204" pitchFamily="34" charset="0"/>
              </a:rPr>
              <a:t>steadly</a:t>
            </a:r>
            <a:r>
              <a:rPr lang="en-US" sz="1600" dirty="0">
                <a:solidFill>
                  <a:schemeClr val="bg1"/>
                </a:solidFill>
                <a:latin typeface="Helvetica" pitchFamily="2" charset="0"/>
                <a:ea typeface="Tahoma" panose="020B0604030504040204" pitchFamily="34" charset="0"/>
                <a:cs typeface="Tahoma" panose="020B0604030504040204" pitchFamily="34" charset="0"/>
              </a:rPr>
              <a:t> increased, presenting a lucrative opportunity for investors looking to capitalize on the city’s booming economy and tourism.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bg1"/>
              </a:solidFill>
              <a:latin typeface="Helvetica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>
              <a:spcAft>
                <a:spcPts val="600"/>
              </a:spcAft>
            </a:pPr>
            <a:r>
              <a:rPr lang="en-US" sz="1600" b="1" i="1" dirty="0">
                <a:solidFill>
                  <a:srgbClr val="FFC000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5. Accessibility: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Helvetica" pitchFamily="2" charset="0"/>
                <a:ea typeface="Tahoma" panose="020B0604030504040204" pitchFamily="34" charset="0"/>
                <a:cs typeface="Tahoma" panose="020B0604030504040204" pitchFamily="34" charset="0"/>
              </a:rPr>
              <a:t>With excellent transportation links, including metro stations and major roads, accessing and navigating the city from this location is convenient for residents, employees and visitors alike. 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Helvetica" pitchFamily="2" charset="0"/>
                <a:ea typeface="Tahoma" panose="020B0604030504040204" pitchFamily="34" charset="0"/>
                <a:cs typeface="Tahoma" panose="020B0604030504040204" pitchFamily="34" charset="0"/>
              </a:rPr>
              <a:t>The proximity to key business districts and cultural attractions ensures a steady flow of foot traffic and visibility for any establishment on this land.</a:t>
            </a:r>
          </a:p>
          <a:p>
            <a:pPr marL="342900" lvl="0" indent="-342900">
              <a:spcAft>
                <a:spcPts val="600"/>
              </a:spcAft>
              <a:buAutoNum type="arabicPeriod"/>
            </a:pPr>
            <a:endParaRPr lang="en-US" sz="1600" u="sng" dirty="0">
              <a:solidFill>
                <a:schemeClr val="bg1"/>
              </a:solidFill>
              <a:latin typeface="Helvetica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>
              <a:spcAft>
                <a:spcPts val="600"/>
              </a:spcAft>
            </a:pPr>
            <a:endParaRPr lang="en-US" sz="1600" u="sng" dirty="0">
              <a:solidFill>
                <a:schemeClr val="bg1"/>
              </a:solidFill>
              <a:latin typeface="Helvetica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3C9E61-377B-DA4A-AC6E-17ECE2D52176}"/>
              </a:ext>
            </a:extLst>
          </p:cNvPr>
          <p:cNvSpPr/>
          <p:nvPr/>
        </p:nvSpPr>
        <p:spPr>
          <a:xfrm>
            <a:off x="2496246" y="1138964"/>
            <a:ext cx="85399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o-RO" sz="3200" b="1" i="1" dirty="0">
                <a:solidFill>
                  <a:schemeClr val="bg1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Voievozi 63 – </a:t>
            </a:r>
            <a:r>
              <a:rPr lang="en-US" sz="3200" b="1" i="1" dirty="0">
                <a:solidFill>
                  <a:srgbClr val="FFC000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Investment potential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FF0EE45-1FFC-8840-9478-BEAC35ED65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7666" y="1138964"/>
            <a:ext cx="606618" cy="606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549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Surface">
      <a:dk1>
        <a:srgbClr val="131313"/>
      </a:dk1>
      <a:lt1>
        <a:srgbClr val="FFFFFF"/>
      </a:lt1>
      <a:dk2>
        <a:srgbClr val="333343"/>
      </a:dk2>
      <a:lt2>
        <a:srgbClr val="EEEEEE"/>
      </a:lt2>
      <a:accent1>
        <a:srgbClr val="ED6C24"/>
      </a:accent1>
      <a:accent2>
        <a:srgbClr val="171717"/>
      </a:accent2>
      <a:accent3>
        <a:srgbClr val="3B3B3B"/>
      </a:accent3>
      <a:accent4>
        <a:srgbClr val="777777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17fa403-3d87-46b2-a4b9-1ab99ccf096f" xsi:nil="true"/>
    <lcf76f155ced4ddcb4097134ff3c332f xmlns="336d5950-b606-43ef-86ef-53a0fe74bf4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10007B976CCF4F955200338C9D22C2" ma:contentTypeVersion="18" ma:contentTypeDescription="Creați un document nou." ma:contentTypeScope="" ma:versionID="178b877bd474bf68ebe94bf21960ca5a">
  <xsd:schema xmlns:xsd="http://www.w3.org/2001/XMLSchema" xmlns:xs="http://www.w3.org/2001/XMLSchema" xmlns:p="http://schemas.microsoft.com/office/2006/metadata/properties" xmlns:ns2="417fa403-3d87-46b2-a4b9-1ab99ccf096f" xmlns:ns3="336d5950-b606-43ef-86ef-53a0fe74bf43" targetNamespace="http://schemas.microsoft.com/office/2006/metadata/properties" ma:root="true" ma:fieldsID="517e7531c00251f927b2d34541cfbfa5" ns2:_="" ns3:_="">
    <xsd:import namespace="417fa403-3d87-46b2-a4b9-1ab99ccf096f"/>
    <xsd:import namespace="336d5950-b606-43ef-86ef-53a0fe74bf4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7fa403-3d87-46b2-a4b9-1ab99ccf096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jat c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jat cu detali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d85aba1-9f8a-4630-81cd-c1d583f4c52f}" ma:internalName="TaxCatchAll" ma:showField="CatchAllData" ma:web="417fa403-3d87-46b2-a4b9-1ab99ccf096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6d5950-b606-43ef-86ef-53a0fe74bf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Etichete imagine" ma:readOnly="false" ma:fieldId="{5cf76f15-5ced-4ddc-b409-7134ff3c332f}" ma:taxonomyMulti="true" ma:sspId="1244c6b9-9898-4fb9-a333-1830e9e3da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 de conținut"/>
        <xsd:element ref="dc:title" minOccurs="0" maxOccurs="1" ma:index="4" ma:displayName="Titlu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25A0AF2-ABB7-4132-9370-E22753C2DD92}">
  <ds:schemaRefs>
    <ds:schemaRef ds:uri="336d5950-b606-43ef-86ef-53a0fe74bf43"/>
    <ds:schemaRef ds:uri="417fa403-3d87-46b2-a4b9-1ab99ccf096f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EF3ADB9-DE14-4DF4-A820-E22FA698A07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7D2E4EF-C344-4167-923B-29162E2E3D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17fa403-3d87-46b2-a4b9-1ab99ccf096f"/>
    <ds:schemaRef ds:uri="336d5950-b606-43ef-86ef-53a0fe74bf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2270</TotalTime>
  <Words>393</Words>
  <Application>Microsoft Office PowerPoint</Application>
  <PresentationFormat>Widescreen</PresentationFormat>
  <Paragraphs>38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Helvetica Bold Oblique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gummy deeshan</dc:creator>
  <cp:lastModifiedBy>Johan Rogiers</cp:lastModifiedBy>
  <cp:revision>37</cp:revision>
  <dcterms:created xsi:type="dcterms:W3CDTF">2018-06-29T11:29:34Z</dcterms:created>
  <dcterms:modified xsi:type="dcterms:W3CDTF">2024-11-12T13:17:51Z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0x0101002810007B976CCF4F955200338C9D22C2</vt:lpwstr>
  </property>
  <property fmtid="{D5CDD505-2E9C-101B-9397-08002B2CF9AE}" pid="3" name="MediaServiceImageTags">
    <vt:lpwstr/>
  </property>
</Properties>
</file>